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0" r:id="rId1"/>
  </p:sldMasterIdLst>
  <p:sldIdLst>
    <p:sldId id="273" r:id="rId2"/>
    <p:sldId id="256" r:id="rId3"/>
    <p:sldId id="260" r:id="rId4"/>
    <p:sldId id="272" r:id="rId5"/>
    <p:sldId id="259" r:id="rId6"/>
    <p:sldId id="267" r:id="rId7"/>
    <p:sldId id="262" r:id="rId8"/>
    <p:sldId id="261" r:id="rId9"/>
    <p:sldId id="266" r:id="rId10"/>
    <p:sldId id="258" r:id="rId11"/>
    <p:sldId id="263" r:id="rId12"/>
    <p:sldId id="271" r:id="rId13"/>
    <p:sldId id="269" r:id="rId14"/>
    <p:sldId id="270" r:id="rId15"/>
    <p:sldId id="264"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6EB9D5-7E1A-4433-8B21-2237CC26FA2C}" type="datetimeFigureOut">
              <a:rPr lang="en-US" smtClean="0"/>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3758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6C5516DA-9D86-4E1E-A623-C11F9F74EB59}" type="datetimeFigureOut">
              <a:rPr lang="en-US" smtClean="0"/>
              <a:t>8/20/2014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560535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0020294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1010708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6726724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2457747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9153692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smtClean="0"/>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00937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smtClean="0"/>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45150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smtClean="0"/>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2330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C2AB55-62C0-407E-B706-C907B44B0BFC}" type="datetimeFigureOut">
              <a:rPr lang="en-US" smtClean="0"/>
              <a:t>8/20/2014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2353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smtClean="0"/>
              <a:t>8/20/2014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880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smtClean="0"/>
              <a:t>8/20/2014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68367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smtClean="0"/>
              <a:t>8/20/2014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7207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smtClean="0"/>
              <a:t>8/20/2014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7276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B8D63-E026-4E54-B301-C824E1BD14F3}" type="datetimeFigureOut">
              <a:rPr lang="en-US" smtClean="0"/>
              <a:t>8/20/2014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0851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23185-9573-406A-8068-0AB4F2335019}" type="datetimeFigureOut">
              <a:rPr lang="en-US" smtClean="0"/>
              <a:t>8/20/2014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65407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C5516DA-9D86-4E1E-A623-C11F9F74EB59}" type="datetimeFigureOut">
              <a:rPr lang="en-US" smtClean="0"/>
              <a:t>8/20/2014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42136228"/>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oralhistory.org/" TargetMode="External"/><Relationship Id="rId2" Type="http://schemas.openxmlformats.org/officeDocument/2006/relationships/hyperlink" Target="http://library.sc.edu/socar/oralhist/RELEASE%20FORM%20master.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library.bowdoin.edu/arch/george-j-mitchell/oral-history/OralHistoryManual%20Mitchell%202011May.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library.sc.edu/socar/oralhist/Effective%20Question%20Format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vermontfolklifecenter.org/archive/res_audioequip.htm" TargetMode="External"/><Relationship Id="rId2" Type="http://schemas.openxmlformats.org/officeDocument/2006/relationships/hyperlink" Target="http://ohda.matrix.msu.edu/dou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igitalcommons.bowdoin.edu/mitchelloralhisto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257" y="478040"/>
            <a:ext cx="9292128" cy="1936914"/>
          </a:xfrm>
        </p:spPr>
        <p:txBody>
          <a:bodyPr>
            <a:normAutofit fontScale="90000"/>
          </a:bodyPr>
          <a:lstStyle/>
          <a:p>
            <a:pPr algn="ctr"/>
            <a:r>
              <a:rPr lang="en-US" b="1" dirty="0">
                <a:solidFill>
                  <a:schemeClr val="bg1"/>
                </a:solidFill>
              </a:rPr>
              <a:t>Congressional Papers Roundtable </a:t>
            </a:r>
            <a:r>
              <a:rPr lang="en-US" b="1" dirty="0" smtClean="0">
                <a:solidFill>
                  <a:schemeClr val="bg1"/>
                </a:solidFill>
              </a:rPr>
              <a:t>pre-conference,</a:t>
            </a:r>
            <a:br>
              <a:rPr lang="en-US" b="1" dirty="0" smtClean="0">
                <a:solidFill>
                  <a:schemeClr val="bg1"/>
                </a:solidFill>
              </a:rPr>
            </a:br>
            <a:r>
              <a:rPr lang="en-US" b="1" dirty="0" smtClean="0">
                <a:solidFill>
                  <a:schemeClr val="bg1"/>
                </a:solidFill>
              </a:rPr>
              <a:t/>
            </a:r>
            <a:br>
              <a:rPr lang="en-US" b="1" dirty="0" smtClean="0">
                <a:solidFill>
                  <a:schemeClr val="bg1"/>
                </a:solidFill>
              </a:rPr>
            </a:br>
            <a:r>
              <a:rPr lang="en-US" b="1" i="1" dirty="0" smtClean="0">
                <a:solidFill>
                  <a:schemeClr val="bg1"/>
                </a:solidFill>
              </a:rPr>
              <a:t>Society </a:t>
            </a:r>
            <a:r>
              <a:rPr lang="en-US" b="1" i="1" dirty="0">
                <a:solidFill>
                  <a:schemeClr val="bg1"/>
                </a:solidFill>
              </a:rPr>
              <a:t>of American Archivists</a:t>
            </a:r>
            <a:r>
              <a:rPr lang="en-US" b="1" dirty="0">
                <a:solidFill>
                  <a:schemeClr val="bg1"/>
                </a:solidFill>
              </a:rPr>
              <a:t/>
            </a:r>
            <a:br>
              <a:rPr lang="en-US" b="1" dirty="0">
                <a:solidFill>
                  <a:schemeClr val="bg1"/>
                </a:solidFill>
              </a:rPr>
            </a:br>
            <a:endParaRPr lang="en-US" dirty="0"/>
          </a:p>
        </p:txBody>
      </p:sp>
      <p:sp>
        <p:nvSpPr>
          <p:cNvPr id="3" name="Content Placeholder 2"/>
          <p:cNvSpPr>
            <a:spLocks noGrp="1"/>
          </p:cNvSpPr>
          <p:nvPr>
            <p:ph idx="1"/>
          </p:nvPr>
        </p:nvSpPr>
        <p:spPr>
          <a:xfrm>
            <a:off x="777997" y="2409093"/>
            <a:ext cx="9245234" cy="4355123"/>
          </a:xfrm>
        </p:spPr>
        <p:txBody>
          <a:bodyPr>
            <a:normAutofit/>
          </a:bodyPr>
          <a:lstStyle/>
          <a:p>
            <a:pPr marL="0" indent="0" algn="ctr">
              <a:buNone/>
            </a:pPr>
            <a:r>
              <a:rPr lang="en-US" sz="2400" b="1" dirty="0" smtClean="0">
                <a:solidFill>
                  <a:schemeClr val="bg1"/>
                </a:solidFill>
              </a:rPr>
              <a:t>Capitol </a:t>
            </a:r>
            <a:r>
              <a:rPr lang="en-US" sz="2400" b="1" dirty="0">
                <a:solidFill>
                  <a:schemeClr val="bg1"/>
                </a:solidFill>
              </a:rPr>
              <a:t>Visitors Center, Washington, </a:t>
            </a:r>
            <a:r>
              <a:rPr lang="en-US" sz="2400" b="1" dirty="0" smtClean="0">
                <a:solidFill>
                  <a:schemeClr val="bg1"/>
                </a:solidFill>
              </a:rPr>
              <a:t>DC</a:t>
            </a:r>
          </a:p>
          <a:p>
            <a:pPr marL="0" indent="0" algn="ctr">
              <a:buNone/>
            </a:pPr>
            <a:r>
              <a:rPr lang="en-US" sz="2400" b="1" dirty="0" smtClean="0">
                <a:solidFill>
                  <a:schemeClr val="bg1"/>
                </a:solidFill>
              </a:rPr>
              <a:t>August </a:t>
            </a:r>
            <a:r>
              <a:rPr lang="en-US" sz="2400" b="1" dirty="0">
                <a:solidFill>
                  <a:schemeClr val="bg1"/>
                </a:solidFill>
              </a:rPr>
              <a:t>13, 2014</a:t>
            </a:r>
          </a:p>
          <a:p>
            <a:pPr marL="0" indent="0">
              <a:buNone/>
            </a:pPr>
            <a:endParaRPr lang="en-US" sz="2400" b="1" dirty="0">
              <a:solidFill>
                <a:schemeClr val="bg1"/>
              </a:solidFill>
            </a:endParaRPr>
          </a:p>
          <a:p>
            <a:pPr marL="0" indent="0" algn="ctr">
              <a:buNone/>
            </a:pPr>
            <a:r>
              <a:rPr lang="en-US" b="1" dirty="0" smtClean="0">
                <a:solidFill>
                  <a:schemeClr val="bg1"/>
                </a:solidFill>
              </a:rPr>
              <a:t>Andrea L’Hommedieu, </a:t>
            </a:r>
            <a:r>
              <a:rPr lang="en-US" b="1" dirty="0" smtClean="0">
                <a:solidFill>
                  <a:schemeClr val="bg1"/>
                </a:solidFill>
              </a:rPr>
              <a:t>creat</a:t>
            </a:r>
            <a:r>
              <a:rPr lang="en-US" b="1" dirty="0" smtClean="0">
                <a:solidFill>
                  <a:schemeClr val="bg1"/>
                </a:solidFill>
              </a:rPr>
              <a:t>or &amp; presenter</a:t>
            </a:r>
            <a:endParaRPr lang="en-US" b="1" dirty="0" smtClean="0">
              <a:solidFill>
                <a:schemeClr val="bg1"/>
              </a:solidFill>
            </a:endParaRPr>
          </a:p>
          <a:p>
            <a:pPr marL="0" indent="0" algn="ctr">
              <a:buNone/>
            </a:pPr>
            <a:r>
              <a:rPr lang="en-US" b="1" dirty="0" smtClean="0">
                <a:solidFill>
                  <a:schemeClr val="bg1"/>
                </a:solidFill>
              </a:rPr>
              <a:t>South Caroliniana Library</a:t>
            </a:r>
          </a:p>
          <a:p>
            <a:pPr marL="0" indent="0" algn="ctr">
              <a:buNone/>
            </a:pPr>
            <a:r>
              <a:rPr lang="en-US" b="1" dirty="0" smtClean="0">
                <a:solidFill>
                  <a:schemeClr val="bg1"/>
                </a:solidFill>
              </a:rPr>
              <a:t>University of South </a:t>
            </a:r>
            <a:r>
              <a:rPr lang="en-US" b="1" dirty="0" smtClean="0">
                <a:solidFill>
                  <a:schemeClr val="bg1"/>
                </a:solidFill>
              </a:rPr>
              <a:t>Carolina</a:t>
            </a:r>
          </a:p>
          <a:p>
            <a:pPr marL="0" indent="0" algn="ctr">
              <a:buNone/>
            </a:pPr>
            <a:r>
              <a:rPr lang="en-US" b="1" dirty="0" smtClean="0">
                <a:solidFill>
                  <a:schemeClr val="bg1"/>
                </a:solidFill>
              </a:rPr>
              <a:t>803.777.3133</a:t>
            </a:r>
          </a:p>
          <a:p>
            <a:pPr marL="0" indent="0" algn="ctr">
              <a:buNone/>
            </a:pPr>
            <a:r>
              <a:rPr lang="en-US" b="1" dirty="0" smtClean="0">
                <a:solidFill>
                  <a:schemeClr val="bg1"/>
                </a:solidFill>
              </a:rPr>
              <a:t>alhomme@mailbox.sc.edu</a:t>
            </a:r>
            <a:endParaRPr lang="en-US" b="1" dirty="0" smtClean="0">
              <a:solidFill>
                <a:schemeClr val="bg1"/>
              </a:solidFill>
            </a:endParaRPr>
          </a:p>
        </p:txBody>
      </p:sp>
    </p:spTree>
    <p:extLst>
      <p:ext uri="{BB962C8B-B14F-4D97-AF65-F5344CB8AC3E}">
        <p14:creationId xmlns:p14="http://schemas.microsoft.com/office/powerpoint/2010/main" val="3068908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959275"/>
            <a:ext cx="8534400" cy="1559859"/>
          </a:xfrm>
        </p:spPr>
        <p:txBody>
          <a:bodyPr>
            <a:normAutofit/>
          </a:bodyPr>
          <a:lstStyle/>
          <a:p>
            <a:r>
              <a:rPr lang="en-US" sz="4000" b="1" dirty="0" smtClean="0">
                <a:solidFill>
                  <a:schemeClr val="bg1"/>
                </a:solidFill>
              </a:rPr>
              <a:t>Edmund S. Muskie Collection</a:t>
            </a:r>
            <a:endParaRPr lang="en-US" sz="4000" b="1" dirty="0">
              <a:solidFill>
                <a:schemeClr val="bg1"/>
              </a:solidFill>
            </a:endParaRPr>
          </a:p>
        </p:txBody>
      </p:sp>
      <p:pic>
        <p:nvPicPr>
          <p:cNvPr id="4" name="Content Placeholder 3"/>
          <p:cNvPicPr>
            <a:picLocks noGrp="1"/>
          </p:cNvPicPr>
          <p:nvPr>
            <p:ph idx="1"/>
          </p:nvPr>
        </p:nvPicPr>
        <p:blipFill rotWithShape="1">
          <a:blip r:embed="rId2"/>
          <a:srcRect t="13397" r="861" b="10754"/>
          <a:stretch/>
        </p:blipFill>
        <p:spPr bwMode="auto">
          <a:xfrm>
            <a:off x="235761" y="343004"/>
            <a:ext cx="7559471" cy="4862456"/>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7971417" y="839097"/>
            <a:ext cx="4055634" cy="1631216"/>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scene3d>
              <a:camera prst="perspectiveAbove"/>
              <a:lightRig rig="threePt" dir="t"/>
            </a:scene3d>
          </a:bodyPr>
          <a:lstStyle/>
          <a:p>
            <a:r>
              <a:rPr lang="en-US" sz="2000" b="1" dirty="0"/>
              <a:t>440 interviews</a:t>
            </a:r>
          </a:p>
          <a:p>
            <a:endParaRPr lang="en-US" sz="2000" b="1" dirty="0"/>
          </a:p>
          <a:p>
            <a:r>
              <a:rPr lang="en-US" sz="2000" b="1" dirty="0"/>
              <a:t>9.5 years</a:t>
            </a:r>
          </a:p>
          <a:p>
            <a:endParaRPr lang="en-US" sz="2000" b="1" dirty="0"/>
          </a:p>
          <a:p>
            <a:r>
              <a:rPr lang="en-US" sz="2000" b="1" dirty="0"/>
              <a:t>Appropriation from Congress</a:t>
            </a:r>
          </a:p>
        </p:txBody>
      </p:sp>
    </p:spTree>
    <p:extLst>
      <p:ext uri="{BB962C8B-B14F-4D97-AF65-F5344CB8AC3E}">
        <p14:creationId xmlns:p14="http://schemas.microsoft.com/office/powerpoint/2010/main" val="2690666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335" y="161516"/>
            <a:ext cx="8534400" cy="1507067"/>
          </a:xfrm>
        </p:spPr>
        <p:txBody>
          <a:bodyPr/>
          <a:lstStyle/>
          <a:p>
            <a:pPr algn="ctr"/>
            <a:r>
              <a:rPr lang="en-US" b="1" dirty="0" smtClean="0">
                <a:solidFill>
                  <a:schemeClr val="bg1"/>
                </a:solidFill>
              </a:rPr>
              <a:t>The Continuum</a:t>
            </a:r>
            <a:endParaRPr lang="en-US" b="1" dirty="0">
              <a:solidFill>
                <a:schemeClr val="bg1"/>
              </a:solidFill>
            </a:endParaRPr>
          </a:p>
        </p:txBody>
      </p:sp>
      <p:sp>
        <p:nvSpPr>
          <p:cNvPr id="3" name="Content Placeholder 2"/>
          <p:cNvSpPr>
            <a:spLocks noGrp="1"/>
          </p:cNvSpPr>
          <p:nvPr>
            <p:ph idx="1"/>
          </p:nvPr>
        </p:nvSpPr>
        <p:spPr>
          <a:xfrm>
            <a:off x="754550" y="1863969"/>
            <a:ext cx="9608650" cy="4724400"/>
          </a:xfrm>
        </p:spPr>
        <p:txBody>
          <a:bodyPr>
            <a:normAutofit/>
          </a:bodyPr>
          <a:lstStyle/>
          <a:p>
            <a:r>
              <a:rPr lang="en-US" sz="2800" b="1" dirty="0" smtClean="0">
                <a:solidFill>
                  <a:schemeClr val="bg1"/>
                </a:solidFill>
              </a:rPr>
              <a:t>A project successfully completed within a specified time frame requires the ability to juggle the many elements continuously.</a:t>
            </a:r>
          </a:p>
          <a:p>
            <a:r>
              <a:rPr lang="en-US" sz="2800" b="1" dirty="0" smtClean="0">
                <a:solidFill>
                  <a:schemeClr val="bg1"/>
                </a:solidFill>
              </a:rPr>
              <a:t>To use a 3-year project as an example, and a goal of 100 interviews, here’s an idea of what the timeline would look like:</a:t>
            </a:r>
            <a:endParaRPr lang="en-US" sz="2800" b="1" dirty="0">
              <a:solidFill>
                <a:schemeClr val="bg1"/>
              </a:solidFill>
            </a:endParaRPr>
          </a:p>
        </p:txBody>
      </p:sp>
    </p:spTree>
    <p:extLst>
      <p:ext uri="{BB962C8B-B14F-4D97-AF65-F5344CB8AC3E}">
        <p14:creationId xmlns:p14="http://schemas.microsoft.com/office/powerpoint/2010/main" val="1902965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520" y="794562"/>
            <a:ext cx="8534400" cy="1507067"/>
          </a:xfrm>
        </p:spPr>
        <p:txBody>
          <a:bodyPr>
            <a:normAutofit/>
          </a:bodyPr>
          <a:lstStyle/>
          <a:p>
            <a:pPr algn="ctr"/>
            <a:r>
              <a:rPr lang="en-US" sz="4800" b="1" dirty="0" smtClean="0">
                <a:solidFill>
                  <a:schemeClr val="bg1"/>
                </a:solidFill>
              </a:rPr>
              <a:t>Year 1</a:t>
            </a:r>
            <a:endParaRPr lang="en-US" sz="4800" b="1" dirty="0">
              <a:solidFill>
                <a:schemeClr val="bg1"/>
              </a:solidFill>
            </a:endParaRPr>
          </a:p>
        </p:txBody>
      </p:sp>
      <p:sp>
        <p:nvSpPr>
          <p:cNvPr id="3" name="Content Placeholder 2"/>
          <p:cNvSpPr>
            <a:spLocks noGrp="1"/>
          </p:cNvSpPr>
          <p:nvPr>
            <p:ph idx="1"/>
          </p:nvPr>
        </p:nvSpPr>
        <p:spPr>
          <a:xfrm>
            <a:off x="719381" y="2526323"/>
            <a:ext cx="8534400" cy="4202723"/>
          </a:xfrm>
        </p:spPr>
        <p:txBody>
          <a:bodyPr>
            <a:normAutofit fontScale="92500"/>
          </a:bodyPr>
          <a:lstStyle/>
          <a:p>
            <a:r>
              <a:rPr lang="en-US" sz="2800" b="1" dirty="0" smtClean="0">
                <a:solidFill>
                  <a:schemeClr val="bg1"/>
                </a:solidFill>
              </a:rPr>
              <a:t>Write </a:t>
            </a:r>
            <a:r>
              <a:rPr lang="en-US" sz="2800" b="1" dirty="0">
                <a:solidFill>
                  <a:schemeClr val="bg1"/>
                </a:solidFill>
              </a:rPr>
              <a:t>the document that will guide your project</a:t>
            </a:r>
          </a:p>
          <a:p>
            <a:r>
              <a:rPr lang="en-US" sz="2800" b="1" dirty="0">
                <a:solidFill>
                  <a:schemeClr val="bg1"/>
                </a:solidFill>
              </a:rPr>
              <a:t>Research topic/s and develop questions</a:t>
            </a:r>
          </a:p>
          <a:p>
            <a:r>
              <a:rPr lang="en-US" sz="2800" b="1" dirty="0">
                <a:solidFill>
                  <a:schemeClr val="bg1"/>
                </a:solidFill>
              </a:rPr>
              <a:t>Identify </a:t>
            </a:r>
            <a:r>
              <a:rPr lang="en-US" sz="2800" b="1" dirty="0" smtClean="0">
                <a:solidFill>
                  <a:schemeClr val="bg1"/>
                </a:solidFill>
              </a:rPr>
              <a:t>interviewees, </a:t>
            </a:r>
            <a:r>
              <a:rPr lang="en-US" sz="2800" b="1" dirty="0">
                <a:solidFill>
                  <a:schemeClr val="bg1"/>
                </a:solidFill>
              </a:rPr>
              <a:t>prioritize, and create the list</a:t>
            </a:r>
            <a:r>
              <a:rPr lang="en-US" sz="2800" b="1" dirty="0" smtClean="0">
                <a:solidFill>
                  <a:schemeClr val="bg1"/>
                </a:solidFill>
              </a:rPr>
              <a:t>.</a:t>
            </a:r>
          </a:p>
          <a:p>
            <a:r>
              <a:rPr lang="en-US" sz="2800" b="1" dirty="0" smtClean="0">
                <a:solidFill>
                  <a:schemeClr val="bg1"/>
                </a:solidFill>
              </a:rPr>
              <a:t>Contract with Interviewers and Transcribers</a:t>
            </a:r>
            <a:endParaRPr lang="en-US" sz="2800" b="1" dirty="0">
              <a:solidFill>
                <a:schemeClr val="bg1"/>
              </a:solidFill>
            </a:endParaRPr>
          </a:p>
          <a:p>
            <a:r>
              <a:rPr lang="en-US" sz="2800" b="1" dirty="0">
                <a:solidFill>
                  <a:schemeClr val="bg1"/>
                </a:solidFill>
              </a:rPr>
              <a:t>Begin interviewing by the 5</a:t>
            </a:r>
            <a:r>
              <a:rPr lang="en-US" sz="2800" b="1" baseline="30000" dirty="0">
                <a:solidFill>
                  <a:schemeClr val="bg1"/>
                </a:solidFill>
              </a:rPr>
              <a:t>th</a:t>
            </a:r>
            <a:r>
              <a:rPr lang="en-US" sz="2800" b="1" dirty="0">
                <a:solidFill>
                  <a:schemeClr val="bg1"/>
                </a:solidFill>
              </a:rPr>
              <a:t> month </a:t>
            </a:r>
            <a:r>
              <a:rPr lang="en-US" sz="2800" b="1" dirty="0" smtClean="0">
                <a:solidFill>
                  <a:schemeClr val="bg1"/>
                </a:solidFill>
              </a:rPr>
              <a:t>(that means have ‘invitation’ letters in the mail by the 3</a:t>
            </a:r>
            <a:r>
              <a:rPr lang="en-US" sz="2800" b="1" baseline="30000" dirty="0" smtClean="0">
                <a:solidFill>
                  <a:schemeClr val="bg1"/>
                </a:solidFill>
              </a:rPr>
              <a:t>rd</a:t>
            </a:r>
            <a:r>
              <a:rPr lang="en-US" sz="2800" b="1" dirty="0" smtClean="0">
                <a:solidFill>
                  <a:schemeClr val="bg1"/>
                </a:solidFill>
              </a:rPr>
              <a:t>-4</a:t>
            </a:r>
            <a:r>
              <a:rPr lang="en-US" sz="2800" b="1" baseline="30000" dirty="0" smtClean="0">
                <a:solidFill>
                  <a:schemeClr val="bg1"/>
                </a:solidFill>
              </a:rPr>
              <a:t>th</a:t>
            </a:r>
            <a:r>
              <a:rPr lang="en-US" sz="2800" b="1" dirty="0" smtClean="0">
                <a:solidFill>
                  <a:schemeClr val="bg1"/>
                </a:solidFill>
              </a:rPr>
              <a:t> month)</a:t>
            </a:r>
            <a:endParaRPr lang="en-US" sz="2800" b="1" dirty="0">
              <a:solidFill>
                <a:schemeClr val="bg1"/>
              </a:solidFill>
            </a:endParaRPr>
          </a:p>
          <a:p>
            <a:endParaRPr lang="en-US" dirty="0"/>
          </a:p>
        </p:txBody>
      </p:sp>
    </p:spTree>
    <p:extLst>
      <p:ext uri="{BB962C8B-B14F-4D97-AF65-F5344CB8AC3E}">
        <p14:creationId xmlns:p14="http://schemas.microsoft.com/office/powerpoint/2010/main" val="3486868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920" y="454593"/>
            <a:ext cx="8534400" cy="1507067"/>
          </a:xfrm>
        </p:spPr>
        <p:txBody>
          <a:bodyPr>
            <a:normAutofit/>
          </a:bodyPr>
          <a:lstStyle/>
          <a:p>
            <a:pPr algn="ctr"/>
            <a:r>
              <a:rPr lang="en-US" sz="4400" b="1" dirty="0" smtClean="0">
                <a:solidFill>
                  <a:schemeClr val="bg1"/>
                </a:solidFill>
              </a:rPr>
              <a:t>Year 2</a:t>
            </a:r>
            <a:endParaRPr lang="en-US" sz="4400" b="1" dirty="0">
              <a:solidFill>
                <a:schemeClr val="bg1"/>
              </a:solidFill>
            </a:endParaRPr>
          </a:p>
        </p:txBody>
      </p:sp>
      <p:sp>
        <p:nvSpPr>
          <p:cNvPr id="3" name="Content Placeholder 2"/>
          <p:cNvSpPr>
            <a:spLocks noGrp="1"/>
          </p:cNvSpPr>
          <p:nvPr>
            <p:ph idx="1"/>
          </p:nvPr>
        </p:nvSpPr>
        <p:spPr>
          <a:xfrm>
            <a:off x="590428" y="2280138"/>
            <a:ext cx="10030680" cy="4319954"/>
          </a:xfrm>
        </p:spPr>
        <p:txBody>
          <a:bodyPr>
            <a:normAutofit/>
          </a:bodyPr>
          <a:lstStyle/>
          <a:p>
            <a:r>
              <a:rPr lang="en-US" sz="2800" b="1" dirty="0" smtClean="0">
                <a:solidFill>
                  <a:schemeClr val="bg1"/>
                </a:solidFill>
              </a:rPr>
              <a:t>Emphasis on getting all interviews scheduled and completed. </a:t>
            </a:r>
          </a:p>
          <a:p>
            <a:r>
              <a:rPr lang="en-US" sz="2800" b="1" dirty="0" smtClean="0">
                <a:solidFill>
                  <a:schemeClr val="bg1"/>
                </a:solidFill>
              </a:rPr>
              <a:t>Transcription work should be at a consistent pace with interviewing. </a:t>
            </a:r>
          </a:p>
          <a:p>
            <a:r>
              <a:rPr lang="en-US" sz="2800" b="1" dirty="0" smtClean="0">
                <a:solidFill>
                  <a:schemeClr val="bg1"/>
                </a:solidFill>
              </a:rPr>
              <a:t>Create a database or worksheet to track the status of interviews.</a:t>
            </a:r>
          </a:p>
          <a:p>
            <a:r>
              <a:rPr lang="en-US" sz="2800" b="1" dirty="0" smtClean="0">
                <a:solidFill>
                  <a:schemeClr val="bg1"/>
                </a:solidFill>
              </a:rPr>
              <a:t>Start planning design and content of an online presence, including what metadata you’ll need.</a:t>
            </a:r>
            <a:endParaRPr lang="en-US" sz="2800" dirty="0"/>
          </a:p>
        </p:txBody>
      </p:sp>
    </p:spTree>
    <p:extLst>
      <p:ext uri="{BB962C8B-B14F-4D97-AF65-F5344CB8AC3E}">
        <p14:creationId xmlns:p14="http://schemas.microsoft.com/office/powerpoint/2010/main" val="3591940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689" y="548378"/>
            <a:ext cx="8534400" cy="1491437"/>
          </a:xfrm>
        </p:spPr>
        <p:txBody>
          <a:bodyPr>
            <a:normAutofit/>
          </a:bodyPr>
          <a:lstStyle/>
          <a:p>
            <a:pPr algn="ctr"/>
            <a:r>
              <a:rPr lang="en-US" sz="4400" b="1" dirty="0" smtClean="0">
                <a:solidFill>
                  <a:schemeClr val="bg1"/>
                </a:solidFill>
              </a:rPr>
              <a:t>Year 3</a:t>
            </a:r>
            <a:endParaRPr lang="en-US" sz="4400" b="1" dirty="0">
              <a:solidFill>
                <a:schemeClr val="bg1"/>
              </a:solidFill>
            </a:endParaRPr>
          </a:p>
        </p:txBody>
      </p:sp>
      <p:sp>
        <p:nvSpPr>
          <p:cNvPr id="3" name="Content Placeholder 2"/>
          <p:cNvSpPr>
            <a:spLocks noGrp="1"/>
          </p:cNvSpPr>
          <p:nvPr>
            <p:ph idx="1"/>
          </p:nvPr>
        </p:nvSpPr>
        <p:spPr>
          <a:xfrm>
            <a:off x="766273" y="2168769"/>
            <a:ext cx="9807942" cy="4255477"/>
          </a:xfrm>
        </p:spPr>
        <p:txBody>
          <a:bodyPr>
            <a:normAutofit lnSpcReduction="10000"/>
          </a:bodyPr>
          <a:lstStyle/>
          <a:p>
            <a:r>
              <a:rPr lang="en-US" sz="2800" b="1" dirty="0" smtClean="0">
                <a:solidFill>
                  <a:schemeClr val="bg1"/>
                </a:solidFill>
              </a:rPr>
              <a:t>Wrap up all interviewing in first three months. </a:t>
            </a:r>
            <a:r>
              <a:rPr lang="en-US" sz="2800" b="1" dirty="0">
                <a:solidFill>
                  <a:schemeClr val="bg1"/>
                </a:solidFill>
              </a:rPr>
              <a:t>S</a:t>
            </a:r>
            <a:r>
              <a:rPr lang="en-US" sz="2800" b="1" dirty="0" smtClean="0">
                <a:solidFill>
                  <a:schemeClr val="bg1"/>
                </a:solidFill>
              </a:rPr>
              <a:t>hould be only those who were ill or busy when first contacted.</a:t>
            </a:r>
          </a:p>
          <a:p>
            <a:r>
              <a:rPr lang="en-US" sz="2800" b="1" dirty="0" smtClean="0">
                <a:solidFill>
                  <a:schemeClr val="bg1"/>
                </a:solidFill>
              </a:rPr>
              <a:t>Emphasis on transcription, editing and transcript review.</a:t>
            </a:r>
          </a:p>
          <a:p>
            <a:r>
              <a:rPr lang="en-US" sz="2800" b="1" dirty="0" smtClean="0">
                <a:solidFill>
                  <a:schemeClr val="bg1"/>
                </a:solidFill>
              </a:rPr>
              <a:t>Make sure release forms are signed.</a:t>
            </a:r>
          </a:p>
          <a:p>
            <a:r>
              <a:rPr lang="en-US" sz="2800" b="1" dirty="0" smtClean="0">
                <a:solidFill>
                  <a:schemeClr val="bg1"/>
                </a:solidFill>
              </a:rPr>
              <a:t>Regardless of funding source, write a detailed description of the project’s results. For ongoing programs, an annual </a:t>
            </a:r>
            <a:r>
              <a:rPr lang="en-US" sz="3000" b="1" dirty="0" smtClean="0">
                <a:solidFill>
                  <a:schemeClr val="bg1"/>
                </a:solidFill>
              </a:rPr>
              <a:t>report.</a:t>
            </a:r>
          </a:p>
          <a:p>
            <a:pPr marL="0" indent="0">
              <a:buNone/>
            </a:pPr>
            <a:endParaRPr lang="en-US" sz="2400" b="1" dirty="0">
              <a:solidFill>
                <a:schemeClr val="bg1"/>
              </a:solidFill>
            </a:endParaRPr>
          </a:p>
        </p:txBody>
      </p:sp>
    </p:spTree>
    <p:extLst>
      <p:ext uri="{BB962C8B-B14F-4D97-AF65-F5344CB8AC3E}">
        <p14:creationId xmlns:p14="http://schemas.microsoft.com/office/powerpoint/2010/main" val="1165536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073" y="128954"/>
            <a:ext cx="9538311" cy="1507067"/>
          </a:xfrm>
        </p:spPr>
        <p:txBody>
          <a:bodyPr/>
          <a:lstStyle/>
          <a:p>
            <a:pPr algn="ctr"/>
            <a:r>
              <a:rPr lang="en-US" b="1" dirty="0" smtClean="0">
                <a:solidFill>
                  <a:schemeClr val="bg1"/>
                </a:solidFill>
              </a:rPr>
              <a:t>Legal and Ethical </a:t>
            </a:r>
            <a:r>
              <a:rPr lang="en-US" b="1" dirty="0">
                <a:solidFill>
                  <a:schemeClr val="bg1"/>
                </a:solidFill>
              </a:rPr>
              <a:t>considerations</a:t>
            </a:r>
          </a:p>
        </p:txBody>
      </p:sp>
      <p:sp>
        <p:nvSpPr>
          <p:cNvPr id="3" name="Content Placeholder 2"/>
          <p:cNvSpPr>
            <a:spLocks noGrp="1"/>
          </p:cNvSpPr>
          <p:nvPr>
            <p:ph idx="1"/>
          </p:nvPr>
        </p:nvSpPr>
        <p:spPr>
          <a:xfrm>
            <a:off x="625596" y="1324709"/>
            <a:ext cx="9784495" cy="5005754"/>
          </a:xfrm>
        </p:spPr>
        <p:txBody>
          <a:bodyPr/>
          <a:lstStyle/>
          <a:p>
            <a:r>
              <a:rPr lang="en-US" sz="2800" b="1" dirty="0" smtClean="0">
                <a:solidFill>
                  <a:schemeClr val="bg1"/>
                </a:solidFill>
              </a:rPr>
              <a:t>Release forms</a:t>
            </a:r>
          </a:p>
          <a:p>
            <a:pPr lvl="1"/>
            <a:r>
              <a:rPr lang="en-US" sz="2800" b="1" dirty="0" smtClean="0">
                <a:solidFill>
                  <a:schemeClr val="bg1"/>
                </a:solidFill>
              </a:rPr>
              <a:t>Example here: </a:t>
            </a:r>
            <a:r>
              <a:rPr lang="en-US" sz="2800" b="1" u="sng" dirty="0">
                <a:solidFill>
                  <a:schemeClr val="bg1"/>
                </a:solidFill>
                <a:hlinkClick r:id="rId2"/>
              </a:rPr>
              <a:t>http://library.sc.edu/socar/oralhist/RELEASE%20FORM%20master.pdf</a:t>
            </a:r>
            <a:endParaRPr lang="en-US" sz="2800" b="1" dirty="0">
              <a:solidFill>
                <a:schemeClr val="bg1"/>
              </a:solidFill>
            </a:endParaRPr>
          </a:p>
          <a:p>
            <a:r>
              <a:rPr lang="en-US" sz="2800" b="1" dirty="0" smtClean="0">
                <a:solidFill>
                  <a:schemeClr val="bg1"/>
                </a:solidFill>
              </a:rPr>
              <a:t>Restricted interviews (and the Boston College case)</a:t>
            </a:r>
          </a:p>
          <a:p>
            <a:r>
              <a:rPr lang="en-US" sz="2800" b="1" dirty="0" smtClean="0">
                <a:solidFill>
                  <a:schemeClr val="bg1"/>
                </a:solidFill>
              </a:rPr>
              <a:t>Oral History Association: </a:t>
            </a:r>
            <a:r>
              <a:rPr lang="en-US" sz="2800" b="1" dirty="0" smtClean="0">
                <a:solidFill>
                  <a:schemeClr val="bg1"/>
                </a:solidFill>
                <a:hlinkClick r:id="rId3"/>
              </a:rPr>
              <a:t>www.oralhistory.org</a:t>
            </a:r>
            <a:endParaRPr lang="en-US" sz="2800" b="1" dirty="0" smtClean="0">
              <a:solidFill>
                <a:schemeClr val="bg1"/>
              </a:solidFill>
            </a:endParaRPr>
          </a:p>
          <a:p>
            <a:pPr marL="0" indent="0">
              <a:buNone/>
            </a:pPr>
            <a:r>
              <a:rPr lang="en-US" sz="2800" b="1" dirty="0" smtClean="0">
                <a:solidFill>
                  <a:schemeClr val="bg1"/>
                </a:solidFill>
              </a:rPr>
              <a:t>“Principles and Best Practices”</a:t>
            </a:r>
          </a:p>
          <a:p>
            <a:pPr lvl="1"/>
            <a:endParaRPr lang="en-US" b="1" dirty="0">
              <a:solidFill>
                <a:schemeClr val="bg1"/>
              </a:solidFill>
            </a:endParaRPr>
          </a:p>
        </p:txBody>
      </p:sp>
    </p:spTree>
    <p:extLst>
      <p:ext uri="{BB962C8B-B14F-4D97-AF65-F5344CB8AC3E}">
        <p14:creationId xmlns:p14="http://schemas.microsoft.com/office/powerpoint/2010/main" val="1719269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119" y="407700"/>
            <a:ext cx="8534400" cy="1339037"/>
          </a:xfrm>
        </p:spPr>
        <p:txBody>
          <a:bodyPr>
            <a:normAutofit/>
          </a:bodyPr>
          <a:lstStyle/>
          <a:p>
            <a:pPr algn="ctr"/>
            <a:r>
              <a:rPr lang="en-US" b="1" dirty="0" smtClean="0">
                <a:solidFill>
                  <a:schemeClr val="bg1"/>
                </a:solidFill>
              </a:rPr>
              <a:t>Expecting the unexpected</a:t>
            </a:r>
            <a:br>
              <a:rPr lang="en-US" b="1" dirty="0" smtClean="0">
                <a:solidFill>
                  <a:schemeClr val="bg1"/>
                </a:solidFill>
              </a:rPr>
            </a:br>
            <a:endParaRPr lang="en-US" b="1" dirty="0">
              <a:solidFill>
                <a:schemeClr val="bg1"/>
              </a:solidFill>
            </a:endParaRPr>
          </a:p>
        </p:txBody>
      </p:sp>
      <p:sp>
        <p:nvSpPr>
          <p:cNvPr id="3" name="Content Placeholder 2"/>
          <p:cNvSpPr>
            <a:spLocks noGrp="1"/>
          </p:cNvSpPr>
          <p:nvPr>
            <p:ph idx="1"/>
          </p:nvPr>
        </p:nvSpPr>
        <p:spPr>
          <a:xfrm>
            <a:off x="693039" y="1409252"/>
            <a:ext cx="9245234" cy="5296347"/>
          </a:xfrm>
        </p:spPr>
        <p:txBody>
          <a:bodyPr>
            <a:normAutofit/>
          </a:bodyPr>
          <a:lstStyle/>
          <a:p>
            <a:pPr algn="ctr"/>
            <a:r>
              <a:rPr lang="en-US" sz="3600" b="1" dirty="0" smtClean="0">
                <a:solidFill>
                  <a:schemeClr val="bg1"/>
                </a:solidFill>
              </a:rPr>
              <a:t>Avoiding the Pitfalls</a:t>
            </a:r>
          </a:p>
          <a:p>
            <a:r>
              <a:rPr lang="en-US" sz="3200" b="1" dirty="0" smtClean="0">
                <a:solidFill>
                  <a:schemeClr val="bg1"/>
                </a:solidFill>
              </a:rPr>
              <a:t>When interviewing is off-schedule with the project’s timeline</a:t>
            </a:r>
          </a:p>
          <a:p>
            <a:pPr lvl="1"/>
            <a:r>
              <a:rPr lang="en-US" sz="2800" b="1" dirty="0" smtClean="0">
                <a:solidFill>
                  <a:schemeClr val="bg1"/>
                </a:solidFill>
              </a:rPr>
              <a:t>Slow interviewers</a:t>
            </a:r>
          </a:p>
          <a:p>
            <a:pPr lvl="1"/>
            <a:r>
              <a:rPr lang="en-US" sz="2800" b="1" dirty="0" smtClean="0">
                <a:solidFill>
                  <a:schemeClr val="bg1"/>
                </a:solidFill>
              </a:rPr>
              <a:t>Hard to schedule interviewees</a:t>
            </a:r>
          </a:p>
          <a:p>
            <a:r>
              <a:rPr lang="en-US" sz="3200" b="1" dirty="0" smtClean="0">
                <a:solidFill>
                  <a:schemeClr val="bg1"/>
                </a:solidFill>
              </a:rPr>
              <a:t>When transcribing doesn’t keep pace</a:t>
            </a:r>
          </a:p>
          <a:p>
            <a:r>
              <a:rPr lang="en-US" sz="3200" b="1" dirty="0" smtClean="0">
                <a:solidFill>
                  <a:schemeClr val="bg1"/>
                </a:solidFill>
              </a:rPr>
              <a:t>Long distance interviewing: require landline access</a:t>
            </a:r>
          </a:p>
          <a:p>
            <a:pPr marL="0" indent="0">
              <a:buNone/>
            </a:pPr>
            <a:endParaRPr lang="en-US" sz="2400" b="1" dirty="0">
              <a:solidFill>
                <a:schemeClr val="bg1"/>
              </a:solidFill>
            </a:endParaRPr>
          </a:p>
        </p:txBody>
      </p:sp>
    </p:spTree>
    <p:extLst>
      <p:ext uri="{BB962C8B-B14F-4D97-AF65-F5344CB8AC3E}">
        <p14:creationId xmlns:p14="http://schemas.microsoft.com/office/powerpoint/2010/main" val="2351960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6936" y="-548641"/>
            <a:ext cx="9849502" cy="2603351"/>
          </a:xfrm>
        </p:spPr>
        <p:txBody>
          <a:bodyPr>
            <a:normAutofit/>
          </a:bodyPr>
          <a:lstStyle/>
          <a:p>
            <a:r>
              <a:rPr lang="en-US" sz="4400" b="1" dirty="0" smtClean="0">
                <a:solidFill>
                  <a:schemeClr val="bg1"/>
                </a:solidFill>
                <a:latin typeface="Garamond" panose="02020404030301010803" pitchFamily="18" charset="0"/>
              </a:rPr>
              <a:t>Oral </a:t>
            </a:r>
            <a:r>
              <a:rPr lang="en-US" sz="4400" b="1" dirty="0" smtClean="0">
                <a:solidFill>
                  <a:schemeClr val="bg1"/>
                </a:solidFill>
                <a:latin typeface="Garamond" panose="02020404030301010803" pitchFamily="18" charset="0"/>
                <a:ea typeface="Arial Unicode MS" panose="020B0604020202020204" pitchFamily="34" charset="-128"/>
                <a:cs typeface="Arial Unicode MS" panose="020B0604020202020204" pitchFamily="34" charset="-128"/>
              </a:rPr>
              <a:t>History</a:t>
            </a:r>
            <a:r>
              <a:rPr lang="en-US" sz="4400" b="1" dirty="0" smtClean="0">
                <a:solidFill>
                  <a:schemeClr val="bg1"/>
                </a:solidFill>
                <a:latin typeface="Garamond" panose="02020404030301010803" pitchFamily="18" charset="0"/>
              </a:rPr>
              <a:t> as part of the political archival landscape</a:t>
            </a:r>
            <a:endParaRPr lang="en-US" sz="4400" b="1" dirty="0">
              <a:solidFill>
                <a:schemeClr val="bg1"/>
              </a:solidFill>
              <a:latin typeface="Garamond" panose="02020404030301010803" pitchFamily="18" charset="0"/>
            </a:endParaRPr>
          </a:p>
        </p:txBody>
      </p:sp>
      <p:sp>
        <p:nvSpPr>
          <p:cNvPr id="3" name="Subtitle 2"/>
          <p:cNvSpPr>
            <a:spLocks noGrp="1"/>
          </p:cNvSpPr>
          <p:nvPr>
            <p:ph type="subTitle" idx="1"/>
          </p:nvPr>
        </p:nvSpPr>
        <p:spPr>
          <a:xfrm>
            <a:off x="1281767" y="2640174"/>
            <a:ext cx="9165405" cy="3619949"/>
          </a:xfrm>
        </p:spPr>
        <p:txBody>
          <a:bodyPr>
            <a:noAutofit/>
          </a:bodyPr>
          <a:lstStyle/>
          <a:p>
            <a:r>
              <a:rPr lang="en-US" sz="4000" b="1" dirty="0" smtClean="0">
                <a:solidFill>
                  <a:schemeClr val="bg1"/>
                </a:solidFill>
              </a:rPr>
              <a:t>How to successfully create an oral history collection that both augments and complements an institution’s congressional collections</a:t>
            </a:r>
            <a:endParaRPr lang="en-US" sz="4000" b="1" dirty="0">
              <a:solidFill>
                <a:schemeClr val="bg1"/>
              </a:solidFill>
            </a:endParaRPr>
          </a:p>
        </p:txBody>
      </p:sp>
    </p:spTree>
    <p:extLst>
      <p:ext uri="{BB962C8B-B14F-4D97-AF65-F5344CB8AC3E}">
        <p14:creationId xmlns:p14="http://schemas.microsoft.com/office/powerpoint/2010/main" val="4018777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95216" y="147977"/>
            <a:ext cx="8534400" cy="1507067"/>
          </a:xfrm>
        </p:spPr>
        <p:txBody>
          <a:bodyPr>
            <a:normAutofit/>
          </a:bodyPr>
          <a:lstStyle/>
          <a:p>
            <a:pPr algn="ctr"/>
            <a:r>
              <a:rPr lang="en-US" sz="5400" b="1" dirty="0" smtClean="0">
                <a:solidFill>
                  <a:schemeClr val="bg1"/>
                </a:solidFill>
              </a:rPr>
              <a:t>OVERVIEW</a:t>
            </a:r>
            <a:endParaRPr lang="en-US" sz="5400" b="1" dirty="0">
              <a:solidFill>
                <a:schemeClr val="bg1"/>
              </a:solidFill>
            </a:endParaRPr>
          </a:p>
        </p:txBody>
      </p:sp>
      <p:sp>
        <p:nvSpPr>
          <p:cNvPr id="7" name="Content Placeholder 6"/>
          <p:cNvSpPr>
            <a:spLocks noGrp="1"/>
          </p:cNvSpPr>
          <p:nvPr>
            <p:ph idx="1"/>
          </p:nvPr>
        </p:nvSpPr>
        <p:spPr>
          <a:xfrm>
            <a:off x="585804" y="1524001"/>
            <a:ext cx="10469058" cy="5334000"/>
          </a:xfrm>
        </p:spPr>
        <p:txBody>
          <a:bodyPr>
            <a:normAutofit/>
          </a:bodyPr>
          <a:lstStyle/>
          <a:p>
            <a:pPr>
              <a:buFont typeface="Wingdings" panose="05000000000000000000" pitchFamily="2" charset="2"/>
              <a:buChar char="v"/>
            </a:pPr>
            <a:r>
              <a:rPr lang="en-US" sz="2400" b="1" dirty="0" smtClean="0">
                <a:solidFill>
                  <a:schemeClr val="bg1"/>
                </a:solidFill>
              </a:rPr>
              <a:t>Creating a solid foundation: Policies, Outline and Budget</a:t>
            </a:r>
          </a:p>
          <a:p>
            <a:pPr marL="0" indent="0">
              <a:buNone/>
            </a:pPr>
            <a:endParaRPr lang="en-US" sz="2400" b="1" dirty="0" smtClean="0">
              <a:solidFill>
                <a:schemeClr val="bg1"/>
              </a:solidFill>
            </a:endParaRPr>
          </a:p>
          <a:p>
            <a:pPr>
              <a:buFont typeface="Wingdings" panose="05000000000000000000" pitchFamily="2" charset="2"/>
              <a:buChar char="v"/>
            </a:pPr>
            <a:r>
              <a:rPr lang="en-US" sz="2400" b="1" dirty="0" smtClean="0">
                <a:solidFill>
                  <a:schemeClr val="bg1"/>
                </a:solidFill>
              </a:rPr>
              <a:t>Who and What to Ask: How and Why</a:t>
            </a:r>
          </a:p>
          <a:p>
            <a:pPr marL="0" indent="0">
              <a:buNone/>
            </a:pPr>
            <a:endParaRPr lang="en-US" sz="2400" b="1" dirty="0">
              <a:solidFill>
                <a:schemeClr val="bg1"/>
              </a:solidFill>
            </a:endParaRPr>
          </a:p>
          <a:p>
            <a:pPr>
              <a:buFont typeface="Wingdings" panose="05000000000000000000" pitchFamily="2" charset="2"/>
              <a:buChar char="v"/>
            </a:pPr>
            <a:r>
              <a:rPr lang="en-US" sz="2400" b="1" dirty="0">
                <a:solidFill>
                  <a:schemeClr val="bg1"/>
                </a:solidFill>
              </a:rPr>
              <a:t>The Continuum: Keeping all parts of the project moving</a:t>
            </a:r>
          </a:p>
          <a:p>
            <a:pPr marL="0" indent="0">
              <a:buNone/>
            </a:pPr>
            <a:endParaRPr lang="en-US" sz="2400" b="1" dirty="0" smtClean="0"/>
          </a:p>
          <a:p>
            <a:pPr>
              <a:buFont typeface="Wingdings" panose="05000000000000000000" pitchFamily="2" charset="2"/>
              <a:buChar char="v"/>
            </a:pPr>
            <a:r>
              <a:rPr lang="en-US" sz="2400" b="1" dirty="0" smtClean="0">
                <a:solidFill>
                  <a:schemeClr val="bg1"/>
                </a:solidFill>
              </a:rPr>
              <a:t>Legal and Ethical considerations: Release forms and Restricted interviews</a:t>
            </a:r>
          </a:p>
          <a:p>
            <a:pPr marL="0" indent="0">
              <a:buNone/>
            </a:pPr>
            <a:endParaRPr lang="en-US" sz="2400" b="1" dirty="0" smtClean="0">
              <a:solidFill>
                <a:schemeClr val="bg1"/>
              </a:solidFill>
            </a:endParaRPr>
          </a:p>
          <a:p>
            <a:pPr>
              <a:buFont typeface="Wingdings" panose="05000000000000000000" pitchFamily="2" charset="2"/>
              <a:buChar char="v"/>
            </a:pPr>
            <a:r>
              <a:rPr lang="en-US" sz="2400" b="1" dirty="0">
                <a:solidFill>
                  <a:schemeClr val="bg1"/>
                </a:solidFill>
              </a:rPr>
              <a:t>Expecting the Unexpected: planning for pitfalls</a:t>
            </a:r>
          </a:p>
          <a:p>
            <a:pPr marL="0" indent="0">
              <a:buNone/>
            </a:pPr>
            <a:endParaRPr lang="en-US" dirty="0"/>
          </a:p>
        </p:txBody>
      </p:sp>
    </p:spTree>
    <p:extLst>
      <p:ext uri="{BB962C8B-B14F-4D97-AF65-F5344CB8AC3E}">
        <p14:creationId xmlns:p14="http://schemas.microsoft.com/office/powerpoint/2010/main" val="2402347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074" y="524932"/>
            <a:ext cx="8534400" cy="1507067"/>
          </a:xfrm>
        </p:spPr>
        <p:txBody>
          <a:bodyPr/>
          <a:lstStyle/>
          <a:p>
            <a:pPr algn="ctr"/>
            <a:r>
              <a:rPr lang="en-US" sz="4400" b="1" dirty="0">
                <a:solidFill>
                  <a:schemeClr val="bg1"/>
                </a:solidFill>
              </a:rPr>
              <a:t>Methodology</a:t>
            </a:r>
            <a:r>
              <a:rPr lang="en-US" dirty="0"/>
              <a:t/>
            </a:r>
            <a:br>
              <a:rPr lang="en-US" dirty="0"/>
            </a:br>
            <a:endParaRPr lang="en-US" dirty="0"/>
          </a:p>
        </p:txBody>
      </p:sp>
      <p:sp>
        <p:nvSpPr>
          <p:cNvPr id="3" name="Content Placeholder 2"/>
          <p:cNvSpPr>
            <a:spLocks noGrp="1"/>
          </p:cNvSpPr>
          <p:nvPr>
            <p:ph idx="1"/>
          </p:nvPr>
        </p:nvSpPr>
        <p:spPr>
          <a:xfrm>
            <a:off x="672488" y="1717430"/>
            <a:ext cx="9866557" cy="4308232"/>
          </a:xfrm>
        </p:spPr>
        <p:txBody>
          <a:bodyPr>
            <a:normAutofit fontScale="70000" lnSpcReduction="20000"/>
          </a:bodyPr>
          <a:lstStyle/>
          <a:p>
            <a:pPr marL="0" indent="0">
              <a:buNone/>
            </a:pPr>
            <a:endParaRPr lang="en-US" dirty="0"/>
          </a:p>
          <a:p>
            <a:pPr marL="0" indent="0">
              <a:buNone/>
            </a:pPr>
            <a:endParaRPr lang="en-US" dirty="0"/>
          </a:p>
          <a:p>
            <a:r>
              <a:rPr lang="en-US" sz="4000" b="1" dirty="0" smtClean="0">
                <a:solidFill>
                  <a:schemeClr val="bg1"/>
                </a:solidFill>
              </a:rPr>
              <a:t>When </a:t>
            </a:r>
            <a:r>
              <a:rPr lang="en-US" sz="4000" b="1" dirty="0">
                <a:solidFill>
                  <a:schemeClr val="bg1"/>
                </a:solidFill>
              </a:rPr>
              <a:t>conducting oral history interviews, it is important to remember that the information we are seeking is best obtained by helping the interviewees to tell their </a:t>
            </a:r>
            <a:r>
              <a:rPr lang="en-US" sz="4000" b="1" dirty="0" smtClean="0">
                <a:solidFill>
                  <a:schemeClr val="bg1"/>
                </a:solidFill>
              </a:rPr>
              <a:t>stories. Oral </a:t>
            </a:r>
            <a:r>
              <a:rPr lang="en-US" sz="4000" b="1" dirty="0">
                <a:solidFill>
                  <a:schemeClr val="bg1"/>
                </a:solidFill>
              </a:rPr>
              <a:t>histories should not be dry recitations of facts, but engaging remembrances of the interviewee’s experiences and insights. Recollections are frequently at odds with contemporaneous documents. The recollections are better treated as clues than absolute facts</a:t>
            </a:r>
            <a:r>
              <a:rPr lang="en-US" sz="2800" b="1" dirty="0">
                <a:solidFill>
                  <a:schemeClr val="bg1"/>
                </a:solidFill>
              </a:rPr>
              <a:t>.</a:t>
            </a:r>
            <a:r>
              <a:rPr lang="en-US" sz="2800" b="1" dirty="0"/>
              <a:t> </a:t>
            </a:r>
          </a:p>
        </p:txBody>
      </p:sp>
    </p:spTree>
    <p:extLst>
      <p:ext uri="{BB962C8B-B14F-4D97-AF65-F5344CB8AC3E}">
        <p14:creationId xmlns:p14="http://schemas.microsoft.com/office/powerpoint/2010/main" val="3428651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150" y="0"/>
            <a:ext cx="8534400" cy="1507067"/>
          </a:xfrm>
        </p:spPr>
        <p:txBody>
          <a:bodyPr>
            <a:normAutofit/>
          </a:bodyPr>
          <a:lstStyle/>
          <a:p>
            <a:pPr algn="ctr"/>
            <a:r>
              <a:rPr lang="en-US" sz="4000" b="1" dirty="0" err="1" smtClean="0">
                <a:solidFill>
                  <a:schemeClr val="bg1"/>
                </a:solidFill>
              </a:rPr>
              <a:t>FoundATIONAL</a:t>
            </a:r>
            <a:r>
              <a:rPr lang="en-US" sz="4000" b="1" dirty="0" smtClean="0">
                <a:solidFill>
                  <a:schemeClr val="bg1"/>
                </a:solidFill>
              </a:rPr>
              <a:t> WORK</a:t>
            </a:r>
            <a:endParaRPr lang="en-US" sz="4000" b="1" dirty="0">
              <a:solidFill>
                <a:schemeClr val="bg1"/>
              </a:solidFill>
            </a:endParaRPr>
          </a:p>
        </p:txBody>
      </p:sp>
      <p:sp>
        <p:nvSpPr>
          <p:cNvPr id="3" name="Content Placeholder 2"/>
          <p:cNvSpPr>
            <a:spLocks noGrp="1"/>
          </p:cNvSpPr>
          <p:nvPr>
            <p:ph idx="1"/>
          </p:nvPr>
        </p:nvSpPr>
        <p:spPr>
          <a:xfrm>
            <a:off x="566981" y="1137139"/>
            <a:ext cx="11191265" cy="5720861"/>
          </a:xfrm>
        </p:spPr>
        <p:txBody>
          <a:bodyPr>
            <a:noAutofit/>
          </a:bodyPr>
          <a:lstStyle/>
          <a:p>
            <a:r>
              <a:rPr lang="en-US" sz="2400" b="1" dirty="0" smtClean="0">
                <a:solidFill>
                  <a:schemeClr val="bg1"/>
                </a:solidFill>
              </a:rPr>
              <a:t>Create a document that spells out the guidelines, policies and goals of the project in enough detail to ensure consistency from all involved. Manual and one-page project description.</a:t>
            </a:r>
          </a:p>
          <a:p>
            <a:r>
              <a:rPr lang="en-US" sz="2400" b="1" dirty="0" smtClean="0">
                <a:solidFill>
                  <a:schemeClr val="bg1"/>
                </a:solidFill>
              </a:rPr>
              <a:t>Develop letters to communicate with interviewees through the stages of the interview process: invitation, thank you, transcript review.</a:t>
            </a:r>
          </a:p>
          <a:p>
            <a:r>
              <a:rPr lang="en-US" sz="2400" b="1" dirty="0" smtClean="0">
                <a:solidFill>
                  <a:schemeClr val="bg1"/>
                </a:solidFill>
              </a:rPr>
              <a:t>Build an outline of the politician’s life and career, which will become the list of subject areas to research and people to interview. Include childhood years, educational experiences, military service, and other areas pre- and post-congressional career.</a:t>
            </a:r>
          </a:p>
          <a:p>
            <a:r>
              <a:rPr lang="en-US" sz="2400" b="1" dirty="0" smtClean="0">
                <a:solidFill>
                  <a:schemeClr val="bg1"/>
                </a:solidFill>
              </a:rPr>
              <a:t>Manual for the George J. Mitchell Oral History project: </a:t>
            </a:r>
            <a:r>
              <a:rPr lang="en-US" sz="2400" b="1" u="sng" dirty="0">
                <a:solidFill>
                  <a:schemeClr val="bg1"/>
                </a:solidFill>
                <a:hlinkClick r:id="rId2"/>
              </a:rPr>
              <a:t>http://library.bowdoin.edu/arch/george-j-mitchell/oral-history/OralHistoryManual%20Mitchell%202011May.pdf</a:t>
            </a:r>
            <a:endParaRPr lang="en-US" sz="2400" b="1" dirty="0">
              <a:solidFill>
                <a:schemeClr val="bg1"/>
              </a:solidFill>
            </a:endParaRPr>
          </a:p>
          <a:p>
            <a:pPr marL="0" indent="0">
              <a:buNone/>
            </a:pPr>
            <a:endParaRPr lang="en-US" sz="2400" b="1" dirty="0"/>
          </a:p>
        </p:txBody>
      </p:sp>
    </p:spTree>
    <p:extLst>
      <p:ext uri="{BB962C8B-B14F-4D97-AF65-F5344CB8AC3E}">
        <p14:creationId xmlns:p14="http://schemas.microsoft.com/office/powerpoint/2010/main" val="3662807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889" y="161517"/>
            <a:ext cx="8534400" cy="1507067"/>
          </a:xfrm>
        </p:spPr>
        <p:txBody>
          <a:bodyPr/>
          <a:lstStyle/>
          <a:p>
            <a:pPr algn="ctr"/>
            <a:r>
              <a:rPr lang="en-US" b="1" dirty="0" smtClean="0">
                <a:solidFill>
                  <a:schemeClr val="bg1"/>
                </a:solidFill>
              </a:rPr>
              <a:t>Who are the interviewees</a:t>
            </a:r>
            <a:endParaRPr lang="en-US" b="1" dirty="0">
              <a:solidFill>
                <a:schemeClr val="bg1"/>
              </a:solidFill>
            </a:endParaRPr>
          </a:p>
        </p:txBody>
      </p:sp>
      <p:sp>
        <p:nvSpPr>
          <p:cNvPr id="3" name="Content Placeholder 2"/>
          <p:cNvSpPr>
            <a:spLocks noGrp="1"/>
          </p:cNvSpPr>
          <p:nvPr>
            <p:ph idx="1"/>
          </p:nvPr>
        </p:nvSpPr>
        <p:spPr>
          <a:xfrm>
            <a:off x="766273" y="2244970"/>
            <a:ext cx="8534400" cy="3615267"/>
          </a:xfrm>
        </p:spPr>
        <p:txBody>
          <a:bodyPr>
            <a:normAutofit fontScale="92500"/>
          </a:bodyPr>
          <a:lstStyle/>
          <a:p>
            <a:r>
              <a:rPr lang="en-US" sz="2400" b="1" dirty="0" smtClean="0">
                <a:solidFill>
                  <a:schemeClr val="bg1"/>
                </a:solidFill>
              </a:rPr>
              <a:t>Prioritize who to interview &amp; creating a list</a:t>
            </a:r>
          </a:p>
          <a:p>
            <a:pPr lvl="1"/>
            <a:r>
              <a:rPr lang="en-US" sz="2400" b="1" dirty="0" smtClean="0">
                <a:solidFill>
                  <a:schemeClr val="bg1"/>
                </a:solidFill>
              </a:rPr>
              <a:t>Cover all areas of the subject’s life</a:t>
            </a:r>
          </a:p>
          <a:p>
            <a:pPr lvl="1"/>
            <a:r>
              <a:rPr lang="en-US" sz="2400" b="1" dirty="0" smtClean="0">
                <a:solidFill>
                  <a:schemeClr val="bg1"/>
                </a:solidFill>
              </a:rPr>
              <a:t>Age and health of potential interviewees</a:t>
            </a:r>
          </a:p>
          <a:p>
            <a:pPr lvl="1"/>
            <a:r>
              <a:rPr lang="en-US" sz="2400" b="1" dirty="0" smtClean="0">
                <a:solidFill>
                  <a:schemeClr val="bg1"/>
                </a:solidFill>
              </a:rPr>
              <a:t>Be sure to represent women and minorities</a:t>
            </a:r>
          </a:p>
          <a:p>
            <a:pPr lvl="1"/>
            <a:r>
              <a:rPr lang="en-US" sz="2400" b="1" dirty="0" smtClean="0">
                <a:solidFill>
                  <a:schemeClr val="bg1"/>
                </a:solidFill>
              </a:rPr>
              <a:t>The circumspect factor: platitudes vs. genuine insights</a:t>
            </a:r>
          </a:p>
          <a:p>
            <a:pPr lvl="1"/>
            <a:r>
              <a:rPr lang="en-US" sz="2400" b="1" dirty="0" smtClean="0">
                <a:solidFill>
                  <a:schemeClr val="bg1"/>
                </a:solidFill>
              </a:rPr>
              <a:t>Strength of connection to the subject</a:t>
            </a:r>
          </a:p>
          <a:p>
            <a:pPr lvl="1"/>
            <a:r>
              <a:rPr lang="en-US" sz="2400" b="1" dirty="0" smtClean="0">
                <a:solidFill>
                  <a:schemeClr val="bg1"/>
                </a:solidFill>
              </a:rPr>
              <a:t>Make your  list 1.5 times larger than your goal</a:t>
            </a:r>
          </a:p>
          <a:p>
            <a:pPr lvl="1"/>
            <a:endParaRPr lang="en-US" b="1" dirty="0">
              <a:solidFill>
                <a:schemeClr val="bg1"/>
              </a:solidFill>
            </a:endParaRPr>
          </a:p>
        </p:txBody>
      </p:sp>
    </p:spTree>
    <p:extLst>
      <p:ext uri="{BB962C8B-B14F-4D97-AF65-F5344CB8AC3E}">
        <p14:creationId xmlns:p14="http://schemas.microsoft.com/office/powerpoint/2010/main" val="3092313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550" y="653885"/>
            <a:ext cx="8534400" cy="1507067"/>
          </a:xfrm>
        </p:spPr>
        <p:txBody>
          <a:bodyPr/>
          <a:lstStyle/>
          <a:p>
            <a:pPr algn="ctr"/>
            <a:r>
              <a:rPr lang="en-US" b="1" dirty="0" smtClean="0">
                <a:solidFill>
                  <a:schemeClr val="bg1"/>
                </a:solidFill>
              </a:rPr>
              <a:t>What to Ask:  How and why</a:t>
            </a:r>
            <a:endParaRPr lang="en-US" b="1" dirty="0">
              <a:solidFill>
                <a:schemeClr val="bg1"/>
              </a:solidFill>
            </a:endParaRPr>
          </a:p>
        </p:txBody>
      </p:sp>
      <p:sp>
        <p:nvSpPr>
          <p:cNvPr id="3" name="Content Placeholder 2"/>
          <p:cNvSpPr>
            <a:spLocks noGrp="1"/>
          </p:cNvSpPr>
          <p:nvPr>
            <p:ph idx="1"/>
          </p:nvPr>
        </p:nvSpPr>
        <p:spPr>
          <a:xfrm>
            <a:off x="660766" y="2432538"/>
            <a:ext cx="8534400" cy="3615267"/>
          </a:xfrm>
        </p:spPr>
        <p:txBody>
          <a:bodyPr>
            <a:normAutofit fontScale="77500" lnSpcReduction="20000"/>
          </a:bodyPr>
          <a:lstStyle/>
          <a:p>
            <a:r>
              <a:rPr lang="en-US" sz="2800" b="1" dirty="0">
                <a:solidFill>
                  <a:schemeClr val="bg1"/>
                </a:solidFill>
              </a:rPr>
              <a:t>Begin forming questions you’ll want to </a:t>
            </a:r>
            <a:r>
              <a:rPr lang="en-US" sz="2800" b="1" dirty="0" smtClean="0">
                <a:solidFill>
                  <a:schemeClr val="bg1"/>
                </a:solidFill>
              </a:rPr>
              <a:t>ask, </a:t>
            </a:r>
            <a:r>
              <a:rPr lang="en-US" sz="2800" b="1" dirty="0">
                <a:solidFill>
                  <a:schemeClr val="bg1"/>
                </a:solidFill>
              </a:rPr>
              <a:t>on particular </a:t>
            </a:r>
            <a:r>
              <a:rPr lang="en-US" sz="2800" b="1" dirty="0" smtClean="0">
                <a:solidFill>
                  <a:schemeClr val="bg1"/>
                </a:solidFill>
              </a:rPr>
              <a:t>subjects, </a:t>
            </a:r>
            <a:r>
              <a:rPr lang="en-US" sz="2800" b="1" dirty="0">
                <a:solidFill>
                  <a:schemeClr val="bg1"/>
                </a:solidFill>
              </a:rPr>
              <a:t>with many interviewees.  </a:t>
            </a:r>
          </a:p>
          <a:p>
            <a:pPr lvl="1"/>
            <a:r>
              <a:rPr lang="en-US" sz="2600" b="1" dirty="0" smtClean="0">
                <a:solidFill>
                  <a:schemeClr val="bg1"/>
                </a:solidFill>
              </a:rPr>
              <a:t>Have </a:t>
            </a:r>
            <a:r>
              <a:rPr lang="en-US" sz="2600" b="1" dirty="0">
                <a:solidFill>
                  <a:schemeClr val="bg1"/>
                </a:solidFill>
              </a:rPr>
              <a:t>a list of general questions to ask everyone to set them in context-- for the interview to stand by </a:t>
            </a:r>
            <a:r>
              <a:rPr lang="en-US" sz="2600" b="1" dirty="0" smtClean="0">
                <a:solidFill>
                  <a:schemeClr val="bg1"/>
                </a:solidFill>
              </a:rPr>
              <a:t>itself</a:t>
            </a:r>
          </a:p>
          <a:p>
            <a:pPr lvl="1"/>
            <a:r>
              <a:rPr lang="en-US" sz="2600" b="1" dirty="0" smtClean="0">
                <a:solidFill>
                  <a:schemeClr val="bg1"/>
                </a:solidFill>
              </a:rPr>
              <a:t>Have specific </a:t>
            </a:r>
            <a:r>
              <a:rPr lang="en-US" sz="2600" b="1" dirty="0">
                <a:solidFill>
                  <a:schemeClr val="bg1"/>
                </a:solidFill>
              </a:rPr>
              <a:t>sets of questions depending on their relationship to the focus of the project.</a:t>
            </a:r>
          </a:p>
          <a:p>
            <a:endParaRPr lang="en-US" sz="2800" b="1" dirty="0" smtClean="0">
              <a:solidFill>
                <a:schemeClr val="bg1"/>
              </a:solidFill>
            </a:endParaRPr>
          </a:p>
          <a:p>
            <a:r>
              <a:rPr lang="en-US" sz="2800" b="1" dirty="0" smtClean="0">
                <a:solidFill>
                  <a:schemeClr val="bg1"/>
                </a:solidFill>
              </a:rPr>
              <a:t>For a list of examples of how to ask questions, follow </a:t>
            </a:r>
            <a:r>
              <a:rPr lang="en-US" sz="2600" b="1" dirty="0" smtClean="0">
                <a:solidFill>
                  <a:schemeClr val="bg1"/>
                </a:solidFill>
              </a:rPr>
              <a:t>this link: </a:t>
            </a:r>
            <a:endParaRPr lang="en-US" sz="2800" dirty="0"/>
          </a:p>
          <a:p>
            <a:pPr marL="0" indent="0">
              <a:buNone/>
            </a:pPr>
            <a:r>
              <a:rPr lang="en-US" sz="2800" b="1" u="sng" dirty="0">
                <a:hlinkClick r:id="rId2"/>
              </a:rPr>
              <a:t>http://library.sc.edu/socar/oralhist/Effective%20Question%20Formats.pdf</a:t>
            </a:r>
            <a:endParaRPr lang="en-US" sz="2800" b="1" dirty="0"/>
          </a:p>
          <a:p>
            <a:pPr marL="0" indent="0">
              <a:buNone/>
            </a:pPr>
            <a:endParaRPr lang="en-US" sz="2600" b="1" dirty="0">
              <a:solidFill>
                <a:schemeClr val="bg1"/>
              </a:solidFill>
            </a:endParaRPr>
          </a:p>
        </p:txBody>
      </p:sp>
    </p:spTree>
    <p:extLst>
      <p:ext uri="{BB962C8B-B14F-4D97-AF65-F5344CB8AC3E}">
        <p14:creationId xmlns:p14="http://schemas.microsoft.com/office/powerpoint/2010/main" val="2404916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981" y="325640"/>
            <a:ext cx="8534400" cy="1507067"/>
          </a:xfrm>
        </p:spPr>
        <p:txBody>
          <a:bodyPr/>
          <a:lstStyle/>
          <a:p>
            <a:pPr algn="ctr"/>
            <a:r>
              <a:rPr lang="en-US" b="1" dirty="0" smtClean="0">
                <a:solidFill>
                  <a:schemeClr val="bg1"/>
                </a:solidFill>
              </a:rPr>
              <a:t>    Budget considerations</a:t>
            </a:r>
            <a:endParaRPr lang="en-US" b="1" dirty="0">
              <a:solidFill>
                <a:schemeClr val="bg1"/>
              </a:solidFill>
            </a:endParaRPr>
          </a:p>
        </p:txBody>
      </p:sp>
      <p:sp>
        <p:nvSpPr>
          <p:cNvPr id="3" name="Content Placeholder 2"/>
          <p:cNvSpPr>
            <a:spLocks noGrp="1"/>
          </p:cNvSpPr>
          <p:nvPr>
            <p:ph idx="1"/>
          </p:nvPr>
        </p:nvSpPr>
        <p:spPr>
          <a:xfrm>
            <a:off x="719380" y="1617783"/>
            <a:ext cx="10101019" cy="5052648"/>
          </a:xfrm>
        </p:spPr>
        <p:txBody>
          <a:bodyPr>
            <a:normAutofit fontScale="92500" lnSpcReduction="10000"/>
          </a:bodyPr>
          <a:lstStyle/>
          <a:p>
            <a:pPr marL="0" indent="0">
              <a:buNone/>
            </a:pPr>
            <a:endParaRPr lang="en-US" dirty="0"/>
          </a:p>
          <a:p>
            <a:r>
              <a:rPr lang="en-US" sz="2400" b="1" dirty="0" smtClean="0">
                <a:solidFill>
                  <a:schemeClr val="bg1"/>
                </a:solidFill>
              </a:rPr>
              <a:t>Interviews: decide how many---this will drive other costs of the project.</a:t>
            </a:r>
          </a:p>
          <a:p>
            <a:r>
              <a:rPr lang="en-US" sz="2400" b="1" dirty="0" smtClean="0">
                <a:solidFill>
                  <a:schemeClr val="bg1"/>
                </a:solidFill>
              </a:rPr>
              <a:t>Equipment: Ability to record in WAV; Use External Mics</a:t>
            </a:r>
          </a:p>
          <a:p>
            <a:pPr lvl="1"/>
            <a:r>
              <a:rPr lang="en-US" sz="2100" b="1" dirty="0" smtClean="0">
                <a:solidFill>
                  <a:schemeClr val="bg1"/>
                </a:solidFill>
              </a:rPr>
              <a:t>Oral </a:t>
            </a:r>
            <a:r>
              <a:rPr lang="en-US" sz="2100" b="1" dirty="0">
                <a:solidFill>
                  <a:schemeClr val="bg1"/>
                </a:solidFill>
              </a:rPr>
              <a:t>History in the Digital Age web </a:t>
            </a:r>
            <a:r>
              <a:rPr lang="en-US" sz="2100" b="1" dirty="0" smtClean="0">
                <a:solidFill>
                  <a:schemeClr val="bg1"/>
                </a:solidFill>
              </a:rPr>
              <a:t>site: </a:t>
            </a:r>
            <a:r>
              <a:rPr lang="en-US" sz="2100" b="1" u="sng" dirty="0" smtClean="0">
                <a:solidFill>
                  <a:schemeClr val="bg1"/>
                </a:solidFill>
                <a:hlinkClick r:id="rId2"/>
              </a:rPr>
              <a:t>http</a:t>
            </a:r>
            <a:r>
              <a:rPr lang="en-US" sz="2100" b="1" u="sng" dirty="0">
                <a:solidFill>
                  <a:schemeClr val="bg1"/>
                </a:solidFill>
                <a:hlinkClick r:id="rId2"/>
              </a:rPr>
              <a:t>://</a:t>
            </a:r>
            <a:r>
              <a:rPr lang="en-US" sz="2100" b="1" u="sng" dirty="0" smtClean="0">
                <a:solidFill>
                  <a:schemeClr val="bg1"/>
                </a:solidFill>
                <a:hlinkClick r:id="rId2"/>
              </a:rPr>
              <a:t>ohda.matrix.msu.edu/doug/</a:t>
            </a:r>
            <a:endParaRPr lang="en-US" sz="2100" b="1" u="sng" dirty="0">
              <a:solidFill>
                <a:schemeClr val="bg1"/>
              </a:solidFill>
            </a:endParaRPr>
          </a:p>
          <a:p>
            <a:pPr lvl="1"/>
            <a:r>
              <a:rPr lang="en-US" sz="2100" b="1" dirty="0" smtClean="0">
                <a:solidFill>
                  <a:schemeClr val="bg1"/>
                </a:solidFill>
              </a:rPr>
              <a:t>Digital </a:t>
            </a:r>
            <a:r>
              <a:rPr lang="en-US" sz="2100" b="1" dirty="0">
                <a:solidFill>
                  <a:schemeClr val="bg1"/>
                </a:solidFill>
              </a:rPr>
              <a:t>Audio Field Recording Equipment </a:t>
            </a:r>
            <a:r>
              <a:rPr lang="en-US" sz="2100" b="1" dirty="0" smtClean="0">
                <a:solidFill>
                  <a:schemeClr val="bg1"/>
                </a:solidFill>
              </a:rPr>
              <a:t>Guide, Vermont </a:t>
            </a:r>
            <a:r>
              <a:rPr lang="en-US" sz="2100" b="1" dirty="0" err="1" smtClean="0">
                <a:solidFill>
                  <a:schemeClr val="bg1"/>
                </a:solidFill>
              </a:rPr>
              <a:t>Folklife</a:t>
            </a:r>
            <a:r>
              <a:rPr lang="en-US" sz="2100" b="1" dirty="0" smtClean="0">
                <a:solidFill>
                  <a:schemeClr val="bg1"/>
                </a:solidFill>
              </a:rPr>
              <a:t> Center: </a:t>
            </a:r>
            <a:r>
              <a:rPr lang="en-US" sz="2100" b="1" u="sng" dirty="0" smtClean="0">
                <a:solidFill>
                  <a:schemeClr val="bg1"/>
                </a:solidFill>
                <a:hlinkClick r:id="rId3"/>
              </a:rPr>
              <a:t>http</a:t>
            </a:r>
            <a:r>
              <a:rPr lang="en-US" sz="2100" b="1" u="sng" dirty="0">
                <a:solidFill>
                  <a:schemeClr val="bg1"/>
                </a:solidFill>
                <a:hlinkClick r:id="rId3"/>
              </a:rPr>
              <a:t>://www.vermontfolklifecenter.org/archive/res_audioequip.htm</a:t>
            </a:r>
            <a:endParaRPr lang="en-US" sz="2100" b="1" dirty="0">
              <a:solidFill>
                <a:schemeClr val="bg1"/>
              </a:solidFill>
            </a:endParaRPr>
          </a:p>
          <a:p>
            <a:r>
              <a:rPr lang="en-US" sz="2400" b="1" dirty="0" smtClean="0">
                <a:solidFill>
                  <a:schemeClr val="bg1"/>
                </a:solidFill>
              </a:rPr>
              <a:t>Interviewers: in-house staff vs. subcontracting</a:t>
            </a:r>
          </a:p>
          <a:p>
            <a:r>
              <a:rPr lang="en-US" sz="2400" b="1" dirty="0" smtClean="0">
                <a:solidFill>
                  <a:schemeClr val="bg1"/>
                </a:solidFill>
              </a:rPr>
              <a:t>Student assistants</a:t>
            </a:r>
          </a:p>
          <a:p>
            <a:r>
              <a:rPr lang="en-US" sz="2400" b="1" dirty="0" smtClean="0">
                <a:solidFill>
                  <a:schemeClr val="bg1"/>
                </a:solidFill>
              </a:rPr>
              <a:t>Transcription and editing</a:t>
            </a:r>
          </a:p>
          <a:p>
            <a:pPr lvl="1"/>
            <a:r>
              <a:rPr lang="en-US" sz="2200" b="1" dirty="0" smtClean="0">
                <a:solidFill>
                  <a:schemeClr val="bg1"/>
                </a:solidFill>
              </a:rPr>
              <a:t>Budget $100-$125 in transcription costs per hour of recording (based on good sound quality}</a:t>
            </a:r>
          </a:p>
          <a:p>
            <a:r>
              <a:rPr lang="en-US" sz="2400" b="1" dirty="0" smtClean="0">
                <a:solidFill>
                  <a:schemeClr val="bg1"/>
                </a:solidFill>
              </a:rPr>
              <a:t>Database and web development</a:t>
            </a:r>
          </a:p>
          <a:p>
            <a:pPr marL="0" indent="0">
              <a:buNone/>
            </a:pPr>
            <a:endParaRPr lang="en-US" dirty="0" smtClean="0"/>
          </a:p>
          <a:p>
            <a:endParaRPr lang="en-US" dirty="0"/>
          </a:p>
        </p:txBody>
      </p:sp>
    </p:spTree>
    <p:extLst>
      <p:ext uri="{BB962C8B-B14F-4D97-AF65-F5344CB8AC3E}">
        <p14:creationId xmlns:p14="http://schemas.microsoft.com/office/powerpoint/2010/main" val="2852284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382" y="442871"/>
            <a:ext cx="8534400" cy="1507067"/>
          </a:xfrm>
        </p:spPr>
        <p:txBody>
          <a:bodyPr>
            <a:normAutofit/>
          </a:bodyPr>
          <a:lstStyle/>
          <a:p>
            <a:pPr algn="ctr"/>
            <a:r>
              <a:rPr lang="en-US" sz="4000" b="1" dirty="0" smtClean="0">
                <a:solidFill>
                  <a:schemeClr val="bg1"/>
                </a:solidFill>
              </a:rPr>
              <a:t>The George J. Mitchell </a:t>
            </a:r>
            <a:br>
              <a:rPr lang="en-US" sz="4000" b="1" dirty="0" smtClean="0">
                <a:solidFill>
                  <a:schemeClr val="bg1"/>
                </a:solidFill>
              </a:rPr>
            </a:br>
            <a:r>
              <a:rPr lang="en-US" sz="4000" b="1" dirty="0" smtClean="0">
                <a:solidFill>
                  <a:schemeClr val="bg1"/>
                </a:solidFill>
              </a:rPr>
              <a:t>Oral history project</a:t>
            </a:r>
            <a:endParaRPr lang="en-US" sz="4000" b="1" dirty="0">
              <a:solidFill>
                <a:schemeClr val="bg1"/>
              </a:solidFill>
            </a:endParaRPr>
          </a:p>
        </p:txBody>
      </p:sp>
      <p:sp>
        <p:nvSpPr>
          <p:cNvPr id="3" name="Content Placeholder 2"/>
          <p:cNvSpPr>
            <a:spLocks noGrp="1"/>
          </p:cNvSpPr>
          <p:nvPr>
            <p:ph idx="1"/>
          </p:nvPr>
        </p:nvSpPr>
        <p:spPr>
          <a:xfrm>
            <a:off x="695935" y="2233246"/>
            <a:ext cx="8534400" cy="3968262"/>
          </a:xfrm>
        </p:spPr>
        <p:txBody>
          <a:bodyPr/>
          <a:lstStyle/>
          <a:p>
            <a:r>
              <a:rPr lang="en-US" b="1" dirty="0" smtClean="0">
                <a:solidFill>
                  <a:schemeClr val="bg1"/>
                </a:solidFill>
              </a:rPr>
              <a:t>Three-year project</a:t>
            </a:r>
          </a:p>
          <a:p>
            <a:r>
              <a:rPr lang="en-US" b="1" dirty="0" smtClean="0">
                <a:solidFill>
                  <a:schemeClr val="bg1"/>
                </a:solidFill>
              </a:rPr>
              <a:t>225 interviews</a:t>
            </a:r>
          </a:p>
          <a:p>
            <a:r>
              <a:rPr lang="en-US" b="1" dirty="0" smtClean="0">
                <a:solidFill>
                  <a:schemeClr val="bg1"/>
                </a:solidFill>
              </a:rPr>
              <a:t>$600 average cost per interview</a:t>
            </a:r>
          </a:p>
          <a:p>
            <a:r>
              <a:rPr lang="en-US" b="1" dirty="0" smtClean="0">
                <a:solidFill>
                  <a:schemeClr val="bg1"/>
                </a:solidFill>
              </a:rPr>
              <a:t>All interviews transcribed, edited and indexed</a:t>
            </a:r>
          </a:p>
          <a:p>
            <a:r>
              <a:rPr lang="en-US" b="1" dirty="0" smtClean="0">
                <a:solidFill>
                  <a:schemeClr val="bg1"/>
                </a:solidFill>
              </a:rPr>
              <a:t>Over 90% available online as transcripts and sound recordings</a:t>
            </a:r>
          </a:p>
          <a:p>
            <a:r>
              <a:rPr lang="en-US" b="1" dirty="0" smtClean="0">
                <a:solidFill>
                  <a:schemeClr val="bg1"/>
                </a:solidFill>
              </a:rPr>
              <a:t>2012 recipient of OHA’s Elizabeth B. Mason Major Project Award</a:t>
            </a:r>
          </a:p>
          <a:p>
            <a:r>
              <a:rPr lang="en-US" sz="1800" b="1" dirty="0" smtClean="0">
                <a:solidFill>
                  <a:schemeClr val="bg1"/>
                </a:solidFill>
              </a:rPr>
              <a:t>Web site:  </a:t>
            </a:r>
            <a:r>
              <a:rPr lang="en-US" sz="1800" b="1" dirty="0" smtClean="0">
                <a:solidFill>
                  <a:schemeClr val="bg1"/>
                </a:solidFill>
                <a:hlinkClick r:id="rId2"/>
              </a:rPr>
              <a:t>http://digitalcommons.bowdoin.edu/mitchelloralhistory/</a:t>
            </a:r>
            <a:endParaRPr lang="en-US" sz="1800" b="1" dirty="0" smtClean="0">
              <a:solidFill>
                <a:schemeClr val="bg1"/>
              </a:solidFill>
            </a:endParaRPr>
          </a:p>
          <a:p>
            <a:pPr marL="0" indent="0">
              <a:buNone/>
            </a:pPr>
            <a:endParaRPr lang="en-US" sz="1800" b="1" dirty="0">
              <a:solidFill>
                <a:schemeClr val="bg1"/>
              </a:solidFill>
            </a:endParaRPr>
          </a:p>
        </p:txBody>
      </p:sp>
    </p:spTree>
    <p:extLst>
      <p:ext uri="{BB962C8B-B14F-4D97-AF65-F5344CB8AC3E}">
        <p14:creationId xmlns:p14="http://schemas.microsoft.com/office/powerpoint/2010/main" val="397072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1152</TotalTime>
  <Words>850</Words>
  <Application>Microsoft Office PowerPoint</Application>
  <PresentationFormat>Widescreen</PresentationFormat>
  <Paragraphs>102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 Unicode MS</vt:lpstr>
      <vt:lpstr>Century Gothic</vt:lpstr>
      <vt:lpstr>Garamond</vt:lpstr>
      <vt:lpstr>Wingdings</vt:lpstr>
      <vt:lpstr>Wingdings 3</vt:lpstr>
      <vt:lpstr>Slice</vt:lpstr>
      <vt:lpstr>Congressional Papers Roundtable pre-conference,  Society of American Archivists </vt:lpstr>
      <vt:lpstr>Oral History as part of the political archival landscape</vt:lpstr>
      <vt:lpstr>OVERVIEW</vt:lpstr>
      <vt:lpstr>Methodology </vt:lpstr>
      <vt:lpstr>FoundATIONAL WORK</vt:lpstr>
      <vt:lpstr>Who are the interviewees</vt:lpstr>
      <vt:lpstr>What to Ask:  How and why</vt:lpstr>
      <vt:lpstr>    Budget considerations</vt:lpstr>
      <vt:lpstr>The George J. Mitchell  Oral history project</vt:lpstr>
      <vt:lpstr>Edmund S. Muskie Collection</vt:lpstr>
      <vt:lpstr>The Continuum</vt:lpstr>
      <vt:lpstr>Year 1</vt:lpstr>
      <vt:lpstr>Year 2</vt:lpstr>
      <vt:lpstr>Year 3</vt:lpstr>
      <vt:lpstr>Legal and Ethical considerations</vt:lpstr>
      <vt:lpstr>Expecting the unexpected </vt:lpstr>
    </vt:vector>
  </TitlesOfParts>
  <Company>University of South Carolina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History as part of the political archival landscape</dc:title>
  <dc:creator>L'HOMMEDIEU, ANDREA</dc:creator>
  <cp:lastModifiedBy>L'HOMMEDIEU, ANDREA</cp:lastModifiedBy>
  <cp:revision>77</cp:revision>
  <dcterms:created xsi:type="dcterms:W3CDTF">2014-07-24T13:01:27Z</dcterms:created>
  <dcterms:modified xsi:type="dcterms:W3CDTF">2014-08-20T19:42:19Z</dcterms:modified>
</cp:coreProperties>
</file>